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6" r:id="rId5"/>
    <p:sldId id="297" r:id="rId6"/>
    <p:sldId id="261" r:id="rId7"/>
    <p:sldId id="265" r:id="rId8"/>
    <p:sldId id="286" r:id="rId9"/>
    <p:sldId id="299" r:id="rId10"/>
    <p:sldId id="285" r:id="rId11"/>
    <p:sldId id="262" r:id="rId12"/>
    <p:sldId id="263" r:id="rId13"/>
    <p:sldId id="278" r:id="rId14"/>
    <p:sldId id="300" r:id="rId15"/>
    <p:sldId id="298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2C567A"/>
    <a:srgbClr val="0D1D5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887" autoAdjust="0"/>
  </p:normalViewPr>
  <p:slideViewPr>
    <p:cSldViewPr snapToGrid="0" showGuides="1">
      <p:cViewPr>
        <p:scale>
          <a:sx n="55" d="100"/>
          <a:sy n="55" d="100"/>
        </p:scale>
        <p:origin x="109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9E72F-693B-4F4A-9E9A-C3912A57DC4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BD34EB-1EE2-44D6-ABA2-4AF7763EC60B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IN" sz="2000" b="1" dirty="0"/>
            <a:t>DSA</a:t>
          </a:r>
        </a:p>
      </dgm:t>
    </dgm:pt>
    <dgm:pt modelId="{1CC237F3-22AF-4A27-B180-33766021180C}" type="parTrans" cxnId="{8814BE26-4D88-4E5D-9EBC-9FEB292FE2D3}">
      <dgm:prSet/>
      <dgm:spPr/>
      <dgm:t>
        <a:bodyPr/>
        <a:lstStyle/>
        <a:p>
          <a:endParaRPr lang="en-IN"/>
        </a:p>
      </dgm:t>
    </dgm:pt>
    <dgm:pt modelId="{D00D0E14-2B69-43BA-A265-B5D13368484C}" type="sibTrans" cxnId="{8814BE26-4D88-4E5D-9EBC-9FEB292FE2D3}">
      <dgm:prSet custT="1"/>
      <dgm:spPr>
        <a:solidFill>
          <a:srgbClr val="92D050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IN" sz="2000" b="1" dirty="0"/>
            <a:t>RSA</a:t>
          </a:r>
        </a:p>
      </dgm:t>
    </dgm:pt>
    <dgm:pt modelId="{F018C9DA-A379-45B5-934C-AA9BD2C942D0}" type="pres">
      <dgm:prSet presAssocID="{4CD9E72F-693B-4F4A-9E9A-C3912A57DC4C}" presName="Name0" presStyleCnt="0">
        <dgm:presLayoutVars>
          <dgm:chMax/>
          <dgm:chPref/>
          <dgm:dir/>
          <dgm:animLvl val="lvl"/>
        </dgm:presLayoutVars>
      </dgm:prSet>
      <dgm:spPr/>
    </dgm:pt>
    <dgm:pt modelId="{883A2E37-825D-494E-A31E-CB7305D60A3D}" type="pres">
      <dgm:prSet presAssocID="{25BD34EB-1EE2-44D6-ABA2-4AF7763EC60B}" presName="composite" presStyleCnt="0"/>
      <dgm:spPr/>
    </dgm:pt>
    <dgm:pt modelId="{F7A26A2A-223A-428D-A48E-8EF362F58628}" type="pres">
      <dgm:prSet presAssocID="{25BD34EB-1EE2-44D6-ABA2-4AF7763EC60B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D363653F-3B08-4882-B60B-028198500291}" type="pres">
      <dgm:prSet presAssocID="{25BD34EB-1EE2-44D6-ABA2-4AF7763EC60B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0F5CDE09-2A47-4FDB-847E-4171C8BF2865}" type="pres">
      <dgm:prSet presAssocID="{25BD34EB-1EE2-44D6-ABA2-4AF7763EC60B}" presName="BalanceSpacing" presStyleCnt="0"/>
      <dgm:spPr/>
    </dgm:pt>
    <dgm:pt modelId="{0D699F5F-10A6-47A0-ACBA-50D5B594CC4E}" type="pres">
      <dgm:prSet presAssocID="{25BD34EB-1EE2-44D6-ABA2-4AF7763EC60B}" presName="BalanceSpacing1" presStyleCnt="0"/>
      <dgm:spPr/>
    </dgm:pt>
    <dgm:pt modelId="{3230DC82-B23D-4B51-815C-2A49FB6D5931}" type="pres">
      <dgm:prSet presAssocID="{D00D0E14-2B69-43BA-A265-B5D13368484C}" presName="Accent1Text" presStyleLbl="node1" presStyleIdx="1" presStyleCnt="2"/>
      <dgm:spPr/>
    </dgm:pt>
  </dgm:ptLst>
  <dgm:cxnLst>
    <dgm:cxn modelId="{571AB824-78F2-4E1B-ABA0-68AFFCABD4F8}" type="presOf" srcId="{D00D0E14-2B69-43BA-A265-B5D13368484C}" destId="{3230DC82-B23D-4B51-815C-2A49FB6D5931}" srcOrd="0" destOrd="0" presId="urn:microsoft.com/office/officeart/2008/layout/AlternatingHexagons"/>
    <dgm:cxn modelId="{8814BE26-4D88-4E5D-9EBC-9FEB292FE2D3}" srcId="{4CD9E72F-693B-4F4A-9E9A-C3912A57DC4C}" destId="{25BD34EB-1EE2-44D6-ABA2-4AF7763EC60B}" srcOrd="0" destOrd="0" parTransId="{1CC237F3-22AF-4A27-B180-33766021180C}" sibTransId="{D00D0E14-2B69-43BA-A265-B5D13368484C}"/>
    <dgm:cxn modelId="{CB0FD33D-EE90-4CB4-A5BE-415CCD1BAEB5}" type="presOf" srcId="{25BD34EB-1EE2-44D6-ABA2-4AF7763EC60B}" destId="{F7A26A2A-223A-428D-A48E-8EF362F58628}" srcOrd="0" destOrd="0" presId="urn:microsoft.com/office/officeart/2008/layout/AlternatingHexagons"/>
    <dgm:cxn modelId="{AD6AE573-4B0D-4EBB-AC51-89C7AD32E6AC}" type="presOf" srcId="{4CD9E72F-693B-4F4A-9E9A-C3912A57DC4C}" destId="{F018C9DA-A379-45B5-934C-AA9BD2C942D0}" srcOrd="0" destOrd="0" presId="urn:microsoft.com/office/officeart/2008/layout/AlternatingHexagons"/>
    <dgm:cxn modelId="{240A5490-7B53-4C20-A149-F389EFE4D1EB}" type="presParOf" srcId="{F018C9DA-A379-45B5-934C-AA9BD2C942D0}" destId="{883A2E37-825D-494E-A31E-CB7305D60A3D}" srcOrd="0" destOrd="0" presId="urn:microsoft.com/office/officeart/2008/layout/AlternatingHexagons"/>
    <dgm:cxn modelId="{077E8790-1FF1-4026-BE31-F3BA319A27D7}" type="presParOf" srcId="{883A2E37-825D-494E-A31E-CB7305D60A3D}" destId="{F7A26A2A-223A-428D-A48E-8EF362F58628}" srcOrd="0" destOrd="0" presId="urn:microsoft.com/office/officeart/2008/layout/AlternatingHexagons"/>
    <dgm:cxn modelId="{71D52F21-265D-4B29-BF60-699193AA8B4F}" type="presParOf" srcId="{883A2E37-825D-494E-A31E-CB7305D60A3D}" destId="{D363653F-3B08-4882-B60B-028198500291}" srcOrd="1" destOrd="0" presId="urn:microsoft.com/office/officeart/2008/layout/AlternatingHexagons"/>
    <dgm:cxn modelId="{150475C3-0488-46B4-A5FE-9A5A4D4CC815}" type="presParOf" srcId="{883A2E37-825D-494E-A31E-CB7305D60A3D}" destId="{0F5CDE09-2A47-4FDB-847E-4171C8BF2865}" srcOrd="2" destOrd="0" presId="urn:microsoft.com/office/officeart/2008/layout/AlternatingHexagons"/>
    <dgm:cxn modelId="{29192907-73CA-48A6-97DC-CDA54ED4AF06}" type="presParOf" srcId="{883A2E37-825D-494E-A31E-CB7305D60A3D}" destId="{0D699F5F-10A6-47A0-ACBA-50D5B594CC4E}" srcOrd="3" destOrd="0" presId="urn:microsoft.com/office/officeart/2008/layout/AlternatingHexagons"/>
    <dgm:cxn modelId="{214DDCD1-8975-4D01-8696-2840B35F5B93}" type="presParOf" srcId="{883A2E37-825D-494E-A31E-CB7305D60A3D}" destId="{3230DC82-B23D-4B51-815C-2A49FB6D593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26A2A-223A-428D-A48E-8EF362F58628}">
      <dsp:nvSpPr>
        <dsp:cNvPr id="0" name=""/>
        <dsp:cNvSpPr/>
      </dsp:nvSpPr>
      <dsp:spPr>
        <a:xfrm rot="5400000">
          <a:off x="1718846" y="1087859"/>
          <a:ext cx="1128888" cy="982133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DSA</a:t>
          </a:r>
        </a:p>
      </dsp:txBody>
      <dsp:txXfrm rot="-5400000">
        <a:off x="1945272" y="1190400"/>
        <a:ext cx="676035" cy="777052"/>
      </dsp:txXfrm>
    </dsp:sp>
    <dsp:sp modelId="{D363653F-3B08-4882-B60B-028198500291}">
      <dsp:nvSpPr>
        <dsp:cNvPr id="0" name=""/>
        <dsp:cNvSpPr/>
      </dsp:nvSpPr>
      <dsp:spPr>
        <a:xfrm>
          <a:off x="2804160" y="1240259"/>
          <a:ext cx="1259840" cy="677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0DC82-B23D-4B51-815C-2A49FB6D5931}">
      <dsp:nvSpPr>
        <dsp:cNvPr id="0" name=""/>
        <dsp:cNvSpPr/>
      </dsp:nvSpPr>
      <dsp:spPr>
        <a:xfrm rot="5400000">
          <a:off x="658142" y="1087859"/>
          <a:ext cx="1128888" cy="982133"/>
        </a:xfrm>
        <a:prstGeom prst="hexagon">
          <a:avLst>
            <a:gd name="adj" fmla="val 2500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RSA</a:t>
          </a:r>
        </a:p>
      </dsp:txBody>
      <dsp:txXfrm rot="-5400000">
        <a:off x="884568" y="1190400"/>
        <a:ext cx="676035" cy="777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11/28/2024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4000"/>
                    </a14:imgEffect>
                    <a14:imgEffect>
                      <a14:colorTemperature colorTemp="2910"/>
                    </a14:imgEffect>
                    <a14:imgEffect>
                      <a14:saturation sat="89000"/>
                    </a14:imgEffect>
                    <a14:imgEffect>
                      <a14:brightnessContrast bright="-86000" contrast="-6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en-US" sz="8000" dirty="0"/>
              <a:t>DIGITAL SIGNATURES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dirty="0"/>
              <a:t>CRYPTOGRAPHY COURSE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8" y="247622"/>
            <a:ext cx="10277856" cy="699263"/>
          </a:xfrm>
          <a:noFill/>
        </p:spPr>
        <p:txBody>
          <a:bodyPr>
            <a:noAutofit/>
          </a:bodyPr>
          <a:lstStyle/>
          <a:p>
            <a:r>
              <a:rPr lang="en-US" sz="2800" dirty="0"/>
              <a:t>Steps: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707" y="946885"/>
            <a:ext cx="10525014" cy="5115857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b="1" u="sng" dirty="0"/>
              <a:t>Key Generation </a:t>
            </a:r>
          </a:p>
          <a:p>
            <a:r>
              <a:rPr lang="en-US" dirty="0">
                <a:solidFill>
                  <a:schemeClr val="tx1"/>
                </a:solidFill>
              </a:rPr>
              <a:t>          q-&gt; prime divisor</a:t>
            </a:r>
          </a:p>
          <a:p>
            <a:r>
              <a:rPr lang="en-US" dirty="0">
                <a:solidFill>
                  <a:schemeClr val="tx1"/>
                </a:solidFill>
              </a:rPr>
              <a:t>           p-&gt;  p-1 mod q = 0</a:t>
            </a:r>
          </a:p>
          <a:p>
            <a:pPr marL="457200" lvl="1" indent="0">
              <a:buNone/>
            </a:pPr>
            <a:r>
              <a:rPr lang="en-US" sz="2000" dirty="0"/>
              <a:t>a) x -&gt; (private key) -&gt; random integer such that: 0 &lt; x &lt; q </a:t>
            </a:r>
          </a:p>
          <a:p>
            <a:pPr marL="457200" lvl="1" indent="0">
              <a:buNone/>
            </a:pPr>
            <a:r>
              <a:rPr lang="en-US" sz="2000" dirty="0"/>
              <a:t>b) y -&gt;(public key) -&gt; can be calculated as: </a:t>
            </a:r>
            <a:r>
              <a:rPr lang="en-US" sz="2000" dirty="0">
                <a:highlight>
                  <a:srgbClr val="FFFF00"/>
                </a:highlight>
              </a:rPr>
              <a:t>y= </a:t>
            </a:r>
            <a:r>
              <a:rPr lang="en-US" sz="2000" dirty="0" err="1">
                <a:highlight>
                  <a:srgbClr val="FFFF00"/>
                </a:highlight>
              </a:rPr>
              <a:t>g^x</a:t>
            </a:r>
            <a:r>
              <a:rPr lang="en-US" sz="2000" dirty="0">
                <a:highlight>
                  <a:srgbClr val="FFFF00"/>
                </a:highlight>
              </a:rPr>
              <a:t> mod p</a:t>
            </a:r>
          </a:p>
          <a:p>
            <a:pPr marL="457200" lvl="1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c) G -&gt; any </a:t>
            </a:r>
            <a:r>
              <a:rPr lang="en-US" sz="2000" dirty="0" err="1">
                <a:highlight>
                  <a:srgbClr val="FFFF00"/>
                </a:highlight>
              </a:rPr>
              <a:t>interger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g^q</a:t>
            </a:r>
            <a:r>
              <a:rPr lang="en-US" sz="2000" dirty="0">
                <a:highlight>
                  <a:srgbClr val="FFFF00"/>
                </a:highlight>
              </a:rPr>
              <a:t> mod p=1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b="1" u="sng" dirty="0"/>
              <a:t>2. Signature Generation </a:t>
            </a:r>
          </a:p>
          <a:p>
            <a:pPr marL="457200" lvl="1" indent="0">
              <a:buNone/>
            </a:pPr>
            <a:r>
              <a:rPr lang="en-US" sz="2000" dirty="0"/>
              <a:t>a) Message is passed through a hash function to generate a digest (h). </a:t>
            </a:r>
          </a:p>
          <a:p>
            <a:pPr marL="457200" lvl="1" indent="0">
              <a:buNone/>
            </a:pPr>
            <a:r>
              <a:rPr lang="en-US" sz="2000" dirty="0"/>
              <a:t>b) Choose any random integer k such that: 0 &lt; k &lt; q. </a:t>
            </a:r>
          </a:p>
          <a:p>
            <a:pPr marL="457200" lvl="1" indent="0">
              <a:buNone/>
            </a:pPr>
            <a:r>
              <a:rPr lang="en-US" sz="2000" dirty="0"/>
              <a:t>c) To calculate the value of r:   </a:t>
            </a:r>
            <a:r>
              <a:rPr lang="en-US" sz="2000" dirty="0">
                <a:highlight>
                  <a:srgbClr val="FFFF00"/>
                </a:highlight>
              </a:rPr>
              <a:t>(</a:t>
            </a:r>
            <a:r>
              <a:rPr lang="en-US" sz="2000" dirty="0" err="1">
                <a:highlight>
                  <a:srgbClr val="FFFF00"/>
                </a:highlight>
              </a:rPr>
              <a:t>g^k</a:t>
            </a:r>
            <a:r>
              <a:rPr lang="en-US" sz="2000" dirty="0">
                <a:highlight>
                  <a:srgbClr val="FFFF00"/>
                </a:highlight>
              </a:rPr>
              <a:t> mod p) mod q </a:t>
            </a:r>
          </a:p>
          <a:p>
            <a:pPr marL="457200" lvl="1" indent="0">
              <a:buNone/>
            </a:pPr>
            <a:r>
              <a:rPr lang="en-US" sz="2000" dirty="0"/>
              <a:t>d) To calculate the value of s:   </a:t>
            </a:r>
            <a:r>
              <a:rPr lang="en-US" sz="2000" dirty="0">
                <a:highlight>
                  <a:srgbClr val="FFFF00"/>
                </a:highlight>
              </a:rPr>
              <a:t>[k^(-1) (</a:t>
            </a:r>
            <a:r>
              <a:rPr lang="en-US" sz="2000" dirty="0" err="1">
                <a:highlight>
                  <a:srgbClr val="FFFF00"/>
                </a:highlight>
              </a:rPr>
              <a:t>h+x.r</a:t>
            </a:r>
            <a:r>
              <a:rPr lang="en-US" sz="2000" dirty="0">
                <a:highlight>
                  <a:srgbClr val="FFFF00"/>
                </a:highlight>
              </a:rPr>
              <a:t>) mod q] </a:t>
            </a:r>
          </a:p>
          <a:p>
            <a:pPr marL="457200" lvl="1" indent="0">
              <a:buNone/>
            </a:pPr>
            <a:r>
              <a:rPr lang="en-US" sz="2000" dirty="0"/>
              <a:t>The Signature can be packaged as {</a:t>
            </a:r>
            <a:r>
              <a:rPr lang="en-US" sz="2000" dirty="0" err="1"/>
              <a:t>r,s</a:t>
            </a:r>
            <a:r>
              <a:rPr lang="en-US" sz="2000" dirty="0"/>
              <a:t>}.</a:t>
            </a:r>
            <a:endParaRPr lang="en-US" dirty="0"/>
          </a:p>
          <a:p>
            <a:pPr lvl="1" algn="ctr"/>
            <a:endParaRPr lang="en-US" sz="2000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2895-A667-7129-8CD7-A3000D49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8482103" cy="11550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638F0-5431-87B4-B58F-AD802D238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786063"/>
            <a:ext cx="10427368" cy="4581465"/>
          </a:xfrm>
        </p:spPr>
        <p:txBody>
          <a:bodyPr/>
          <a:lstStyle/>
          <a:p>
            <a:r>
              <a:rPr lang="en-US" b="1" u="sng" dirty="0"/>
              <a:t>3. Signature Verification </a:t>
            </a:r>
          </a:p>
          <a:p>
            <a:pPr marL="457200" lvl="1" indent="0">
              <a:buNone/>
            </a:pPr>
            <a:r>
              <a:rPr lang="en-US" sz="2000" dirty="0"/>
              <a:t>a) Calculate the message digest using the same hash function. </a:t>
            </a:r>
          </a:p>
          <a:p>
            <a:pPr marL="457200" lvl="1" indent="0">
              <a:buNone/>
            </a:pPr>
            <a:r>
              <a:rPr lang="en-US" sz="2000" dirty="0"/>
              <a:t>b) Compute the value of w such that:    </a:t>
            </a:r>
            <a:r>
              <a:rPr lang="en-US" sz="2000" dirty="0" err="1">
                <a:highlight>
                  <a:srgbClr val="FFFF00"/>
                </a:highlight>
              </a:rPr>
              <a:t>s⋅w</a:t>
            </a:r>
            <a:r>
              <a:rPr lang="en-US" sz="2000" dirty="0">
                <a:highlight>
                  <a:srgbClr val="FFFF00"/>
                </a:highlight>
              </a:rPr>
              <a:t> mod q=1 </a:t>
            </a:r>
          </a:p>
          <a:p>
            <a:pPr marL="457200" lvl="1" indent="0">
              <a:buNone/>
            </a:pPr>
            <a:r>
              <a:rPr lang="en-US" sz="2000" dirty="0"/>
              <a:t>c) Compute the value of u1 as:     </a:t>
            </a:r>
            <a:r>
              <a:rPr lang="en-US" sz="2000" dirty="0">
                <a:highlight>
                  <a:srgbClr val="FFFF00"/>
                </a:highlight>
              </a:rPr>
              <a:t>u1=</a:t>
            </a:r>
            <a:r>
              <a:rPr lang="en-US" sz="2000" dirty="0" err="1">
                <a:highlight>
                  <a:srgbClr val="FFFF00"/>
                </a:highlight>
              </a:rPr>
              <a:t>h⋅w</a:t>
            </a:r>
            <a:r>
              <a:rPr lang="en-US" sz="2000" dirty="0">
                <a:highlight>
                  <a:srgbClr val="FFFF00"/>
                </a:highlight>
              </a:rPr>
              <a:t> mod q </a:t>
            </a:r>
          </a:p>
          <a:p>
            <a:pPr marL="457200" lvl="1" indent="0">
              <a:buNone/>
            </a:pPr>
            <a:r>
              <a:rPr lang="en-US" sz="2000" dirty="0"/>
              <a:t>d) Compute the value of u2 as:   </a:t>
            </a:r>
            <a:r>
              <a:rPr lang="en-US" sz="2000" dirty="0">
                <a:highlight>
                  <a:srgbClr val="FFFF00"/>
                </a:highlight>
              </a:rPr>
              <a:t>u2=</a:t>
            </a:r>
            <a:r>
              <a:rPr lang="en-US" sz="2000" dirty="0" err="1">
                <a:highlight>
                  <a:srgbClr val="FFFF00"/>
                </a:highlight>
              </a:rPr>
              <a:t>r⋅w</a:t>
            </a:r>
            <a:r>
              <a:rPr lang="en-US" sz="2000" dirty="0">
                <a:highlight>
                  <a:srgbClr val="FFFF00"/>
                </a:highlight>
              </a:rPr>
              <a:t> mod q </a:t>
            </a:r>
          </a:p>
          <a:p>
            <a:pPr marL="457200" lvl="1" indent="0">
              <a:buNone/>
            </a:pPr>
            <a:r>
              <a:rPr lang="en-US" sz="2000" dirty="0"/>
              <a:t>e) Finally, the verification component v:   </a:t>
            </a:r>
            <a:r>
              <a:rPr lang="en-US" sz="2000" dirty="0">
                <a:highlight>
                  <a:srgbClr val="FFFF00"/>
                </a:highlight>
              </a:rPr>
              <a:t>v=[[(g^u1. y^u2 ) mod p) mod q] </a:t>
            </a:r>
          </a:p>
          <a:p>
            <a:pPr marL="457200" lvl="1" indent="0"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If v==r , the signature verification is successful.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CA3B-B49E-9984-5346-06FF4012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0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1045-27AC-43E4-3364-4462C859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01" y="405095"/>
            <a:ext cx="10912380" cy="65501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C7"/>
                </a:solidFill>
              </a:rPr>
              <a:t>5.3. Comparison of Key Features and Applications of DSA and RSA</a:t>
            </a:r>
            <a:endParaRPr lang="en-IN" sz="2800" dirty="0">
              <a:solidFill>
                <a:srgbClr val="0072C7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8E690C3-8253-8D51-7D6C-7ECFC4BEE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970595"/>
              </p:ext>
            </p:extLst>
          </p:nvPr>
        </p:nvGraphicFramePr>
        <p:xfrm>
          <a:off x="882550" y="1211604"/>
          <a:ext cx="10657081" cy="32433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5595">
                  <a:extLst>
                    <a:ext uri="{9D8B030D-6E8A-4147-A177-3AD203B41FA5}">
                      <a16:colId xmlns:a16="http://schemas.microsoft.com/office/drawing/2014/main" val="1701239374"/>
                    </a:ext>
                  </a:extLst>
                </a:gridCol>
                <a:gridCol w="4682185">
                  <a:extLst>
                    <a:ext uri="{9D8B030D-6E8A-4147-A177-3AD203B41FA5}">
                      <a16:colId xmlns:a16="http://schemas.microsoft.com/office/drawing/2014/main" val="1026826226"/>
                    </a:ext>
                  </a:extLst>
                </a:gridCol>
                <a:gridCol w="4159301">
                  <a:extLst>
                    <a:ext uri="{9D8B030D-6E8A-4147-A177-3AD203B41FA5}">
                      <a16:colId xmlns:a16="http://schemas.microsoft.com/office/drawing/2014/main" val="61615005"/>
                    </a:ext>
                  </a:extLst>
                </a:gridCol>
              </a:tblGrid>
              <a:tr h="367351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Feature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DSA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RSA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370388"/>
                  </a:ext>
                </a:extLst>
              </a:tr>
              <a:tr h="77442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Ensures message authenticity and integrity.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security due to large key sizes.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28579"/>
                  </a:ext>
                </a:extLst>
              </a:tr>
              <a:tr h="81415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 random number generation affects security.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computational cost due to large key sizes.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53547"/>
                  </a:ext>
                </a:extLst>
              </a:tr>
              <a:tr h="407077">
                <a:tc rowSpan="2"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Secure email protocols (e.g., S/MIME).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Secure transmission in email (e.g., PGP).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85086"/>
                  </a:ext>
                </a:extLst>
              </a:tr>
              <a:tr h="407077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Blockchain technology and digital certificates.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SSL/TLS for secure web communication.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8834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B050F-E654-24B5-AC0C-33134500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363F2-4279-A1BB-6961-35C8FD506C5B}"/>
              </a:ext>
            </a:extLst>
          </p:cNvPr>
          <p:cNvSpPr txBox="1"/>
          <p:nvPr/>
        </p:nvSpPr>
        <p:spPr>
          <a:xfrm>
            <a:off x="974819" y="5216729"/>
            <a:ext cx="10472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2C7"/>
                </a:solidFill>
              </a:rPr>
              <a:t>6. CONCLUSION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19C25D5-B699-3148-E53B-8185FD385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95" y="5216729"/>
            <a:ext cx="10735886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             Digital signatures ensure authenticity, integrity, and non-repudiation in digital communication, enhancing security in online transactions. RSA is widely used for its versatility, while DSA is more efficient for digital signatures but considered less adaptable.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1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>
                <a:latin typeface="+mn-lt"/>
              </a:rPr>
              <a:t>THANK YOU 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4142" y="3110546"/>
            <a:ext cx="5903088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GUNTUR RIDHI</a:t>
            </a:r>
            <a:endParaRPr lang="en-US" noProof="0" dirty="0"/>
          </a:p>
          <a:p>
            <a:r>
              <a:rPr lang="en-US" dirty="0"/>
              <a:t>AP22110011467</a:t>
            </a:r>
            <a:endParaRPr lang="en-US" noProof="0" dirty="0"/>
          </a:p>
          <a:p>
            <a:r>
              <a:rPr lang="en-US" dirty="0"/>
              <a:t>BTECH – CSE – M</a:t>
            </a:r>
          </a:p>
          <a:p>
            <a:r>
              <a:rPr lang="en-US" dirty="0"/>
              <a:t>Ridhi_Guntur@srmap.edu.in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403" y="405114"/>
            <a:ext cx="7384648" cy="5775999"/>
          </a:xfrm>
          <a:noFill/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0072C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DIGITAL SIGNATURES?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rgbClr val="0072C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DIGITAL SIGNATURES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072C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CRYPTOGRAPHY IN DIGITAL SIGNATURES</a:t>
            </a:r>
          </a:p>
          <a:p>
            <a:pPr marL="457200" indent="-457200">
              <a:buAutoNum type="arabicPeriod"/>
            </a:pPr>
            <a:r>
              <a:rPr lang="en-US" kern="100" dirty="0">
                <a:solidFill>
                  <a:srgbClr val="0072C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DIGITAL SIGNATURES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kern="100" dirty="0">
                <a:solidFill>
                  <a:srgbClr val="0072C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SIGNATURE IMPLEMANTATION</a:t>
            </a:r>
          </a:p>
          <a:p>
            <a:r>
              <a:rPr lang="en-US" kern="100" dirty="0">
                <a:solidFill>
                  <a:srgbClr val="0072C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5.1.  RSA</a:t>
            </a:r>
          </a:p>
          <a:p>
            <a:r>
              <a:rPr lang="en-US" kern="100" dirty="0">
                <a:solidFill>
                  <a:srgbClr val="0072C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5.2.  DSA</a:t>
            </a:r>
          </a:p>
          <a:p>
            <a:r>
              <a:rPr lang="en-US" kern="100" dirty="0">
                <a:solidFill>
                  <a:srgbClr val="0072C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5.3.</a:t>
            </a:r>
            <a:r>
              <a:rPr lang="en-US" dirty="0">
                <a:solidFill>
                  <a:srgbClr val="0072C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Comparison of Key Features and   </a:t>
            </a:r>
          </a:p>
          <a:p>
            <a:r>
              <a:rPr lang="en-US" dirty="0">
                <a:solidFill>
                  <a:srgbClr val="0072C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Applications of DSA and RSA</a:t>
            </a:r>
            <a:endParaRPr lang="en-US" kern="100" dirty="0">
              <a:solidFill>
                <a:srgbClr val="0072C7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kern="100" dirty="0">
                <a:solidFill>
                  <a:srgbClr val="0072C7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CONCLUSION</a:t>
            </a:r>
            <a:endParaRPr lang="en-US" kern="100" dirty="0">
              <a:solidFill>
                <a:srgbClr val="0072C7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99" y="442715"/>
            <a:ext cx="10277856" cy="738273"/>
          </a:xfrm>
          <a:noFill/>
        </p:spPr>
        <p:txBody>
          <a:bodyPr anchor="b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b="1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DIGITAL SIGNATURE?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6190567-D0E6-9CA2-B033-9049551EB1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94909" y="934541"/>
            <a:ext cx="11518538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mathematical method to validate the authenticity and integrity of emails, messages,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documents, or software.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Functions like signing or stamping a document but offers enhanced security.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evidence of origin, identity, and status of electronic documents or transactions.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Signers use it to demonstrate informed consent.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A6A66-848E-7A88-B492-88A8F097373C}"/>
              </a:ext>
            </a:extLst>
          </p:cNvPr>
          <p:cNvSpPr txBox="1"/>
          <p:nvPr/>
        </p:nvSpPr>
        <p:spPr>
          <a:xfrm>
            <a:off x="2630000" y="3921513"/>
            <a:ext cx="600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2C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BENEFITS OF DIGITAL SIGNATURES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B21F8649-A5C7-7B69-504E-760E4A4E1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101" y="4535753"/>
            <a:ext cx="7073411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Ensures authenticity and prevents tampering.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Timestamping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Records signature time for time-sensitive cases.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Time-Saving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Speeds up signing and retrieval processes. 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2" y="599297"/>
            <a:ext cx="10277856" cy="715623"/>
          </a:xfrm>
          <a:noFill/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2C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CRYPTOGRAPHY IN DIGITAL SIGNATURES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59D3C2-A1C5-AA79-3D33-1AAB5A16A7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07354" y="989435"/>
            <a:ext cx="11055350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signatures authenticate messages using public keys.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 to handwritten signatures but applied to digital information.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individuals or organizations to digital data, verifiable by recipients or third parties.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Computed using data and a secret key known only to the signer.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messages are from the claimed sender and prevents disputes, especially in business applications.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76538-8660-B3F2-855E-3949BB13E812}"/>
              </a:ext>
            </a:extLst>
          </p:cNvPr>
          <p:cNvSpPr txBox="1"/>
          <p:nvPr/>
        </p:nvSpPr>
        <p:spPr>
          <a:xfrm>
            <a:off x="1215342" y="4140170"/>
            <a:ext cx="6944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Purpose of Digital Signatures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757CA18-B573-3FB8-F227-723853549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465" y="4622715"/>
            <a:ext cx="8616461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Confirms the sender's identity to the receiver.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Non-Repudiation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Prevents the sender from denying having sent the message.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Ensures the message was not altered during transmission. 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1630" y="1544620"/>
            <a:ext cx="3184891" cy="689294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7C97C-D69F-76F3-0134-9F8D88A4E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1" y="353270"/>
            <a:ext cx="10315118" cy="289053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B864E5B-18EF-89E0-70B4-AAA2C1FEE6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3083" y="3383149"/>
            <a:ext cx="11314177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plaintext message (M) is hashed to generate a unique digest (h) ensuring data integrity.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digest is encrypted with the sender's private key (E) to create the digital signature,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which is sent along with the original message.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recipient decrypts the digital signature with the sender's public key (D) to retrieve the digest                       (h).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recipient re-hashes the plaintext using the same hash function to generate a new digest (H#).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If the decrypted digest matches the new digest, the message's integrity and authenticity are confirmed. </a:t>
            </a:r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C14F-3FEA-D676-0312-14392150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81" y="172702"/>
            <a:ext cx="10277856" cy="664693"/>
          </a:xfrm>
        </p:spPr>
        <p:txBody>
          <a:bodyPr>
            <a:normAutofit/>
          </a:bodyPr>
          <a:lstStyle/>
          <a:p>
            <a:r>
              <a:rPr lang="en-US" sz="2400" b="1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TYPES OF DIGITAL SIGNATURES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710BE-05FD-8F47-3D30-94A1841C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AA92F1F-F9E0-66E8-D7F6-689ED5BA57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6323" y="799351"/>
            <a:ext cx="11892999" cy="461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Digital Signature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encrypted and lacks legal enforcement.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confirm the signer's origin, making it insecure.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Digital Signature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 to a simple digital signature, lacking legal authority.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accurately confirm the sender's identity, and document content may be changed after signing.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&amp; Qualified Digital Signature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most secure, legally equivalent to a handwritten signature.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Public Key Infrastructure (PKI) and asymmetric cryptography.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identification of modifications post-signing and specifies the usage, devices, location for signing.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E0ACB-1C5F-A883-61BE-9634641D1BD0}"/>
              </a:ext>
            </a:extLst>
          </p:cNvPr>
          <p:cNvSpPr txBox="1"/>
          <p:nvPr/>
        </p:nvSpPr>
        <p:spPr>
          <a:xfrm>
            <a:off x="632981" y="5176831"/>
            <a:ext cx="9992579" cy="46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927100" algn="l"/>
              </a:tabLst>
            </a:pPr>
            <a:r>
              <a:rPr lang="en-US" sz="2400" b="1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DIGITAL SIGNATURE IMPLEMANTATION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FB13E2B-AE94-0C63-864B-5F8D86659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0809298"/>
              </p:ext>
            </p:extLst>
          </p:nvPr>
        </p:nvGraphicFramePr>
        <p:xfrm>
          <a:off x="6846837" y="4408009"/>
          <a:ext cx="4064000" cy="3157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5734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2" y="481507"/>
            <a:ext cx="10277856" cy="772641"/>
          </a:xfrm>
          <a:noFill/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2C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 RSA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834AD4-7C34-933D-9698-8DBD5A097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78992" y="1138401"/>
            <a:ext cx="8787406" cy="239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 on asymmetric encryption with a public and private key pair.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Message signing is done with the private key, and verification uses the public key.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 hashing and encryption to ensure data authenticity and integrity.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Relies on the difficulty of factoring large prime numbers, making it highly secure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67D85-2271-EC4F-BF53-86F588D7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87" y="3332942"/>
            <a:ext cx="9605714" cy="28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2" y="720137"/>
            <a:ext cx="10277856" cy="562414"/>
          </a:xfrm>
          <a:noFill/>
        </p:spPr>
        <p:txBody>
          <a:bodyPr>
            <a:noAutofit/>
          </a:bodyPr>
          <a:lstStyle/>
          <a:p>
            <a:r>
              <a:rPr lang="en-US" sz="2800" dirty="0"/>
              <a:t>Steps: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126AE-AE4A-97A5-21F5-E5ACF7E0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072" y="1458411"/>
            <a:ext cx="10277856" cy="453727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/>
              <a:t>A. Key Generation: </a:t>
            </a:r>
          </a:p>
          <a:p>
            <a:pPr marL="457200" lvl="1" indent="0">
              <a:buNone/>
            </a:pPr>
            <a:r>
              <a:rPr lang="en-US" sz="2000" dirty="0"/>
              <a:t>a) Two large prime numbers are chosen (p and q). </a:t>
            </a:r>
          </a:p>
          <a:p>
            <a:pPr marL="457200" lvl="1" indent="0">
              <a:buNone/>
            </a:pPr>
            <a:r>
              <a:rPr lang="en-US" sz="2000" dirty="0"/>
              <a:t>b) Compute </a:t>
            </a:r>
            <a:r>
              <a:rPr lang="en-US" sz="2000" dirty="0">
                <a:highlight>
                  <a:srgbClr val="FFFF00"/>
                </a:highlight>
              </a:rPr>
              <a:t>n=</a:t>
            </a:r>
            <a:r>
              <a:rPr lang="en-US" sz="2000" dirty="0" err="1">
                <a:highlight>
                  <a:srgbClr val="FFFF00"/>
                </a:highlight>
              </a:rPr>
              <a:t>p×q</a:t>
            </a:r>
            <a:r>
              <a:rPr lang="en-US" sz="2000" dirty="0"/>
              <a:t> and </a:t>
            </a:r>
            <a:r>
              <a:rPr lang="en-US" sz="2000" dirty="0">
                <a:highlight>
                  <a:srgbClr val="FFFF00"/>
                </a:highlight>
              </a:rPr>
              <a:t>z=(p−1) (q−1). </a:t>
            </a:r>
          </a:p>
          <a:p>
            <a:pPr marL="457200" lvl="1" indent="0">
              <a:buNone/>
            </a:pPr>
            <a:r>
              <a:rPr lang="en-US" sz="2000" dirty="0"/>
              <a:t>c) Choose a number e where 1 &lt; e &lt; (p−1) (q−1). </a:t>
            </a:r>
          </a:p>
          <a:p>
            <a:pPr marL="457200" lvl="1" indent="0">
              <a:buNone/>
            </a:pPr>
            <a:r>
              <a:rPr lang="en-US" sz="2000" dirty="0"/>
              <a:t>d) A number d is selected so that </a:t>
            </a:r>
            <a:r>
              <a:rPr lang="en-US" sz="2000" dirty="0">
                <a:highlight>
                  <a:srgbClr val="FFFF00"/>
                </a:highlight>
              </a:rPr>
              <a:t>ed mod  z=1 </a:t>
            </a:r>
            <a:r>
              <a:rPr lang="en-US" sz="2000" dirty="0"/>
              <a:t>and calculated as </a:t>
            </a:r>
            <a:r>
              <a:rPr lang="en-US" sz="2000" dirty="0">
                <a:highlight>
                  <a:srgbClr val="FFFF00"/>
                </a:highlight>
              </a:rPr>
              <a:t>d= mod  (p−1)(q−1)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r>
              <a:rPr lang="en-US" sz="2000" dirty="0"/>
              <a:t>e) Public key is (n, e) and private key is (q, d).</a:t>
            </a:r>
          </a:p>
          <a:p>
            <a:endParaRPr lang="en-US" dirty="0"/>
          </a:p>
          <a:p>
            <a:r>
              <a:rPr lang="en-US" b="1" u="sng" dirty="0"/>
              <a:t>B. Encryption and Decryption Function: </a:t>
            </a:r>
          </a:p>
          <a:p>
            <a:pPr marL="457200" lvl="1" indent="0">
              <a:buNone/>
            </a:pPr>
            <a:r>
              <a:rPr lang="en-US" sz="2000" dirty="0"/>
              <a:t>a) If the plaintext is m, encrypted ciphertext c is calculated as: </a:t>
            </a:r>
          </a:p>
          <a:p>
            <a:pPr marL="457200" lvl="1" indent="0">
              <a:buNone/>
            </a:pPr>
            <a:r>
              <a:rPr lang="en-US" sz="2000" dirty="0"/>
              <a:t>                                            </a:t>
            </a:r>
            <a:r>
              <a:rPr lang="en-US" sz="2000" dirty="0">
                <a:highlight>
                  <a:srgbClr val="FFFF00"/>
                </a:highlight>
              </a:rPr>
              <a:t>c= </a:t>
            </a:r>
            <a:r>
              <a:rPr lang="en-US" sz="2000" dirty="0" err="1">
                <a:highlight>
                  <a:srgbClr val="FFFF00"/>
                </a:highlight>
              </a:rPr>
              <a:t>m^e</a:t>
            </a:r>
            <a:r>
              <a:rPr lang="en-US" sz="2000" dirty="0">
                <a:highlight>
                  <a:srgbClr val="FFFF00"/>
                </a:highlight>
              </a:rPr>
              <a:t> mod  n </a:t>
            </a:r>
          </a:p>
          <a:p>
            <a:pPr marL="457200" lvl="1" indent="0">
              <a:buNone/>
            </a:pPr>
            <a:r>
              <a:rPr lang="en-US" sz="2000" dirty="0"/>
              <a:t>b) Under similar assumptions, the plaintext can be calculated as: </a:t>
            </a:r>
          </a:p>
          <a:p>
            <a:pPr marL="457200" lvl="1" indent="0">
              <a:buNone/>
            </a:pPr>
            <a:r>
              <a:rPr lang="en-US" sz="2000" dirty="0"/>
              <a:t>                                           </a:t>
            </a:r>
            <a:r>
              <a:rPr lang="en-US" sz="2000" dirty="0">
                <a:highlight>
                  <a:srgbClr val="FFFF00"/>
                </a:highlight>
              </a:rPr>
              <a:t>m= </a:t>
            </a:r>
            <a:r>
              <a:rPr lang="en-US" sz="2000" dirty="0" err="1">
                <a:highlight>
                  <a:srgbClr val="FFFF00"/>
                </a:highlight>
              </a:rPr>
              <a:t>c^d</a:t>
            </a:r>
            <a:r>
              <a:rPr lang="en-US" sz="2000" dirty="0">
                <a:highlight>
                  <a:srgbClr val="FFFF00"/>
                </a:highlight>
              </a:rPr>
              <a:t> mod  n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000" y="318214"/>
            <a:ext cx="10277856" cy="939441"/>
          </a:xfrm>
          <a:noFill/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72C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5.2. DSA</a:t>
            </a:r>
            <a:endParaRPr lang="en-US" sz="3600" dirty="0">
              <a:solidFill>
                <a:srgbClr val="0072C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E4F5A-2482-CAF6-7062-59EA273314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4172" y="1394237"/>
            <a:ext cx="9783512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message integrity and validity using public key cryptography.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Hashes the message and combines it with the private key and a random number.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the public key to confirm the signature and message authenticity.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in secure communications and software distribution.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43E817-AB64-49F0-423C-F223574E36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11" y="3478901"/>
            <a:ext cx="10186728" cy="2810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226</TotalTime>
  <Words>1163</Words>
  <Application>Microsoft Office PowerPoint</Application>
  <PresentationFormat>Widescreen</PresentationFormat>
  <Paragraphs>139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Times New Roman</vt:lpstr>
      <vt:lpstr>Custom</vt:lpstr>
      <vt:lpstr>DIGITAL SIGNATURES</vt:lpstr>
      <vt:lpstr>AGENDA</vt:lpstr>
      <vt:lpstr>WHAT IS DIGITAL SIGNATURE?</vt:lpstr>
      <vt:lpstr>3. CRYPTOGRAPHY IN DIGITAL SIGNATURES</vt:lpstr>
      <vt:lpstr>PowerPoint Presentation</vt:lpstr>
      <vt:lpstr>4. TYPES OF DIGITAL SIGNATURES</vt:lpstr>
      <vt:lpstr>5.1. RSA</vt:lpstr>
      <vt:lpstr>Steps:</vt:lpstr>
      <vt:lpstr>5.2. DSA</vt:lpstr>
      <vt:lpstr>Steps:</vt:lpstr>
      <vt:lpstr>PowerPoint Presentation</vt:lpstr>
      <vt:lpstr>5.3. Comparison of Key Features and Applications of DSA and RSA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Ridhi Guntur</dc:creator>
  <cp:lastModifiedBy>Ridhi Guntur</cp:lastModifiedBy>
  <cp:revision>4</cp:revision>
  <dcterms:created xsi:type="dcterms:W3CDTF">2024-11-24T04:57:01Z</dcterms:created>
  <dcterms:modified xsi:type="dcterms:W3CDTF">2024-11-28T10:43:51Z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